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31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5" r:id="rId8"/>
    <p:sldId id="261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718"/>
    <p:restoredTop sz="94694"/>
  </p:normalViewPr>
  <p:slideViewPr>
    <p:cSldViewPr snapToGrid="0" snapToObjects="1">
      <p:cViewPr varScale="1">
        <p:scale>
          <a:sx n="121" d="100"/>
          <a:sy n="121" d="100"/>
        </p:scale>
        <p:origin x="105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66" name="Group 65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67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68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9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0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71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2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3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4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5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6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7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8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79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0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1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2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3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4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5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6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7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8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89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0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1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2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3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4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5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96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7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8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99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0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1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2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3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4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5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6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7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08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09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0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1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2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3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4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5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6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7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8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19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0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0238" y="1122363"/>
            <a:ext cx="6593681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0238" y="3602038"/>
            <a:ext cx="6593681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801052" y="5410202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00237" y="5410202"/>
            <a:ext cx="384366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15603" y="5410200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642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4304665"/>
            <a:ext cx="7434266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56058" y="606426"/>
            <a:ext cx="7434266" cy="3299778"/>
          </a:xfrm>
          <a:prstGeom prst="round2DiagRect">
            <a:avLst>
              <a:gd name="adj1" fmla="val 5101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4" y="5124020"/>
            <a:ext cx="7433144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972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93" y="609600"/>
            <a:ext cx="7429466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419600"/>
            <a:ext cx="7428344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0548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365557"/>
            <a:ext cx="6564224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8" y="4309919"/>
            <a:ext cx="74295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52" name="TextBox 51"/>
          <p:cNvSpPr txBox="1"/>
          <p:nvPr/>
        </p:nvSpPr>
        <p:spPr>
          <a:xfrm>
            <a:off x="696579" y="718458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7817473" y="2764972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776040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2134042"/>
            <a:ext cx="74295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23" y="4657655"/>
            <a:ext cx="7428379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4936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56060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856058" y="2674463"/>
            <a:ext cx="2397674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856059" y="3360263"/>
            <a:ext cx="2396432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86075" y="2677635"/>
            <a:ext cx="238828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86075" y="3363435"/>
            <a:ext cx="238895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332" y="2674463"/>
            <a:ext cx="2396226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889332" y="3360263"/>
            <a:ext cx="2396226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737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56059" y="609600"/>
            <a:ext cx="74294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856060" y="4404596"/>
            <a:ext cx="239643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56060" y="2666998"/>
            <a:ext cx="239643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856060" y="4980859"/>
            <a:ext cx="239643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66790" y="4404596"/>
            <a:ext cx="24003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66790" y="2666998"/>
            <a:ext cx="2399205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65695" y="4980857"/>
            <a:ext cx="24003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889426" y="4404595"/>
            <a:ext cx="2393056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889332" y="2666998"/>
            <a:ext cx="2396227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18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889332" y="4980855"/>
            <a:ext cx="2396226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cap="all" baseline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944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5225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1" y="609600"/>
            <a:ext cx="1503758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6057" y="609600"/>
            <a:ext cx="5811443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5794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856060" y="2249487"/>
            <a:ext cx="742949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>
          <a:xfrm>
            <a:off x="5592691" y="5883277"/>
            <a:ext cx="2057400" cy="3651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56059" y="5883276"/>
            <a:ext cx="467948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5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07241" y="5883275"/>
            <a:ext cx="578317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325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1419227"/>
            <a:ext cx="74295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58" y="4424362"/>
            <a:ext cx="74295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202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6058" y="2249486"/>
            <a:ext cx="3658792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1" y="2249486"/>
            <a:ext cx="3656408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1644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58" y="619127"/>
            <a:ext cx="74295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78902" y="2249486"/>
            <a:ext cx="3435949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6058" y="3073398"/>
            <a:ext cx="3658793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1992" y="2249485"/>
            <a:ext cx="3433565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3073398"/>
            <a:ext cx="3656408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05131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9668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513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029" y="609601"/>
            <a:ext cx="2892028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150" y="592666"/>
            <a:ext cx="4418407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029" y="2249486"/>
            <a:ext cx="2892028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82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061" y="609600"/>
            <a:ext cx="3753962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32866" y="609600"/>
            <a:ext cx="3452693" cy="5181602"/>
          </a:xfrm>
          <a:prstGeom prst="round2DiagRect">
            <a:avLst>
              <a:gd name="adj1" fmla="val 6074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6059" y="2249486"/>
            <a:ext cx="3753964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391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9041774" cy="6858001"/>
            <a:chOff x="-14288" y="0"/>
            <a:chExt cx="9041774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8352798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6060" y="618518"/>
            <a:ext cx="7429499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6060" y="2249487"/>
            <a:ext cx="74294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592691" y="5883277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56059" y="5883276"/>
            <a:ext cx="467948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07241" y="5883275"/>
            <a:ext cx="5783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18495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32" r:id="rId1"/>
    <p:sldLayoutId id="2147483833" r:id="rId2"/>
    <p:sldLayoutId id="2147483834" r:id="rId3"/>
    <p:sldLayoutId id="2147483835" r:id="rId4"/>
    <p:sldLayoutId id="2147483836" r:id="rId5"/>
    <p:sldLayoutId id="2147483837" r:id="rId6"/>
    <p:sldLayoutId id="2147483838" r:id="rId7"/>
    <p:sldLayoutId id="2147483839" r:id="rId8"/>
    <p:sldLayoutId id="2147483840" r:id="rId9"/>
    <p:sldLayoutId id="2147483841" r:id="rId10"/>
    <p:sldLayoutId id="2147483842" r:id="rId11"/>
    <p:sldLayoutId id="2147483843" r:id="rId12"/>
    <p:sldLayoutId id="2147483844" r:id="rId13"/>
    <p:sldLayoutId id="2147483845" r:id="rId14"/>
    <p:sldLayoutId id="2147483846" r:id="rId15"/>
    <p:sldLayoutId id="2147483847" r:id="rId16"/>
    <p:sldLayoutId id="2147483848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sz="3600" dirty="0"/>
              <a:t>Transforming Education: Establishing a Digital Library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dirty="0"/>
              <a:t>Dire Dawa Comprehensive Secondary School</a:t>
            </a:r>
          </a:p>
          <a:p>
            <a:r>
              <a:rPr dirty="0"/>
              <a:t>Presented by </a:t>
            </a:r>
            <a:r>
              <a:rPr lang="en-US" dirty="0"/>
              <a:t>Arif Yusuf Bakar</a:t>
            </a:r>
            <a:endParaRPr dirty="0"/>
          </a:p>
          <a:p>
            <a:r>
              <a:rPr dirty="0"/>
              <a:t>December 3, 2024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Timeline and Milestones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• Needs Assessment: </a:t>
            </a:r>
            <a:r>
              <a:rPr lang="en-US" dirty="0"/>
              <a:t>Early </a:t>
            </a:r>
            <a:r>
              <a:rPr dirty="0"/>
              <a:t>December 2024.</a:t>
            </a:r>
          </a:p>
          <a:p>
            <a:pPr marL="0" indent="0">
              <a:buNone/>
            </a:pPr>
            <a:r>
              <a:rPr dirty="0"/>
              <a:t>• Procurement and Shipping: </a:t>
            </a:r>
            <a:r>
              <a:rPr lang="en-US" dirty="0"/>
              <a:t>Mid to end of December 2024</a:t>
            </a:r>
            <a:endParaRPr dirty="0"/>
          </a:p>
          <a:p>
            <a:pPr marL="0" indent="0">
              <a:buNone/>
            </a:pPr>
            <a:r>
              <a:rPr dirty="0"/>
              <a:t>• Installation and Training: </a:t>
            </a:r>
            <a:r>
              <a:rPr lang="en-US" dirty="0"/>
              <a:t>End of December</a:t>
            </a:r>
            <a:r>
              <a:rPr dirty="0"/>
              <a:t> 202</a:t>
            </a:r>
            <a:r>
              <a:rPr lang="en-US" dirty="0"/>
              <a:t>4? Or Beginning of January 2025</a:t>
            </a:r>
            <a:endParaRPr dirty="0"/>
          </a:p>
          <a:p>
            <a:pPr marL="0" indent="0">
              <a:buNone/>
            </a:pPr>
            <a:r>
              <a:rPr dirty="0"/>
              <a:t>• Launch Ceremony: </a:t>
            </a:r>
            <a:r>
              <a:rPr lang="en-US" dirty="0"/>
              <a:t>Beginning to Mid January</a:t>
            </a:r>
            <a:r>
              <a:rPr dirty="0"/>
              <a:t> 2025.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Background and Context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v"/>
            </a:pPr>
            <a:r>
              <a:rPr dirty="0"/>
              <a:t> Attended Dire Dawa Comprehensive Secondary High School (9th &amp; 10th grades).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dirty="0"/>
              <a:t>Lived as a refugee in Kenya before immigrating to the U.S.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dirty="0"/>
              <a:t>Founder and principal of Bultum Academy, Minnesota.</a:t>
            </a:r>
            <a:endParaRPr lang="en-US" dirty="0"/>
          </a:p>
          <a:p>
            <a:pPr>
              <a:buFont typeface="Wingdings" pitchFamily="2" charset="2"/>
              <a:buChar char="v"/>
            </a:pPr>
            <a:r>
              <a:rPr dirty="0"/>
              <a:t>Committed to giving back by bridging the digital divide in Ethiopian schools.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Needs Assessment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dirty="0"/>
              <a:t>• School has over 3,000 students on two shifts.</a:t>
            </a:r>
          </a:p>
          <a:p>
            <a:pPr marL="0" indent="0">
              <a:buNone/>
            </a:pPr>
            <a:r>
              <a:rPr dirty="0"/>
              <a:t>• Existing resources:</a:t>
            </a:r>
          </a:p>
          <a:p>
            <a:r>
              <a:rPr dirty="0"/>
              <a:t>18 i2</a:t>
            </a:r>
            <a:r>
              <a:rPr lang="en-US" dirty="0"/>
              <a:t>/i3</a:t>
            </a:r>
            <a:r>
              <a:rPr dirty="0"/>
              <a:t>-based computers in one room.</a:t>
            </a:r>
          </a:p>
          <a:p>
            <a:r>
              <a:rPr dirty="0"/>
              <a:t> 33 </a:t>
            </a:r>
            <a:r>
              <a:rPr lang="en-US" dirty="0"/>
              <a:t>i2/</a:t>
            </a:r>
            <a:r>
              <a:rPr dirty="0"/>
              <a:t>i3-based computers in another room.</a:t>
            </a:r>
          </a:p>
          <a:p>
            <a:pPr marL="0" indent="0">
              <a:buNone/>
            </a:pPr>
            <a:r>
              <a:rPr dirty="0"/>
              <a:t>• Limited IT infrastructure and no digital library system.</a:t>
            </a: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There is no G-Suite and website</a:t>
            </a:r>
            <a:endParaRPr dirty="0"/>
          </a:p>
          <a:p>
            <a:pPr marL="0" indent="0">
              <a:buNone/>
            </a:pPr>
            <a:r>
              <a:rPr dirty="0"/>
              <a:t>• Identified need for modern digital learning solutions</a:t>
            </a:r>
            <a:r>
              <a:rPr lang="en-US" dirty="0"/>
              <a:t>, G-Suite, and a Website</a:t>
            </a:r>
            <a:r>
              <a:rPr dirty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 Library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dirty="0"/>
              <a:t> Key Components:</a:t>
            </a:r>
          </a:p>
          <a:p>
            <a:r>
              <a:rPr dirty="0"/>
              <a:t>  Server with large storage capacity.</a:t>
            </a:r>
          </a:p>
          <a:p>
            <a:r>
              <a:rPr dirty="0"/>
              <a:t>  Router, switch, and Wi-Fi access points.</a:t>
            </a:r>
          </a:p>
          <a:p>
            <a:r>
              <a:rPr dirty="0"/>
              <a:t>  Devices (laptops, tablets, Chromebooks).</a:t>
            </a:r>
          </a:p>
          <a:p>
            <a:r>
              <a:rPr dirty="0"/>
              <a:t>  Open-source library software (e.g., </a:t>
            </a:r>
            <a:r>
              <a:rPr dirty="0" err="1"/>
              <a:t>DSpace</a:t>
            </a:r>
            <a:r>
              <a:rPr dirty="0"/>
              <a:t>, Greenstone).</a:t>
            </a:r>
          </a:p>
          <a:p>
            <a:r>
              <a:rPr dirty="0"/>
              <a:t>Educational Content:</a:t>
            </a:r>
          </a:p>
          <a:p>
            <a:r>
              <a:rPr dirty="0"/>
              <a:t> eBooks, videos, and interactive learning modules.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Installation and Training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dirty="0"/>
              <a:t>Site Preparation:</a:t>
            </a:r>
          </a:p>
          <a:p>
            <a:r>
              <a:rPr dirty="0"/>
              <a:t>   - Ensure power and physical space for equipment.</a:t>
            </a:r>
          </a:p>
          <a:p>
            <a:r>
              <a:rPr dirty="0"/>
              <a:t>Technical Installation:</a:t>
            </a:r>
          </a:p>
          <a:p>
            <a:r>
              <a:rPr dirty="0"/>
              <a:t>   - Set up server, router, and Wi-Fi.</a:t>
            </a:r>
          </a:p>
          <a:p>
            <a:r>
              <a:rPr dirty="0"/>
              <a:t>   - Configure devices and load educational content.</a:t>
            </a:r>
          </a:p>
          <a:p>
            <a:r>
              <a:rPr dirty="0"/>
              <a:t>Training:</a:t>
            </a:r>
          </a:p>
          <a:p>
            <a:r>
              <a:rPr dirty="0"/>
              <a:t>   - IT teachers: Managing and maintaining the library.</a:t>
            </a:r>
          </a:p>
          <a:p>
            <a:r>
              <a:rPr dirty="0"/>
              <a:t>   - Students: Effective usage of the library.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E13A6D-7285-E1B4-0700-DDA7361F3E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553EB-0BA3-0AE2-6BE9-0BA182BB3C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G-Suite for Education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C5EEEB-C84B-1189-4B06-BBFB42EA00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400" dirty="0"/>
              <a:t>G-Suite for Education:</a:t>
            </a:r>
          </a:p>
          <a:p>
            <a:r>
              <a:rPr lang="en-US" sz="2400" dirty="0"/>
              <a:t>   - The school currently lacks access to G-Suite for Education, a free platform provided by Google.</a:t>
            </a:r>
          </a:p>
          <a:p>
            <a:r>
              <a:rPr lang="en-US" sz="2400" dirty="0"/>
              <a:t>   - This suite includes essential tools like Google Classroom, Google Docs, Sheets, and Drive to facilitate modern teaching and learning.</a:t>
            </a:r>
          </a:p>
          <a:p>
            <a:r>
              <a:rPr lang="en-US" sz="2400" dirty="0"/>
              <a:t>   - Plan: Collaborate with Google to secure full access to G-Suite for Education, empowering teachers and students with digital tools.</a:t>
            </a:r>
          </a:p>
        </p:txBody>
      </p:sp>
    </p:spTree>
    <p:extLst>
      <p:ext uri="{BB962C8B-B14F-4D97-AF65-F5344CB8AC3E}">
        <p14:creationId xmlns:p14="http://schemas.microsoft.com/office/powerpoint/2010/main" val="365725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22A4A2-B550-E5BD-A478-BDBCA7F900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BEAE6C-690D-78ED-D6B2-A09D94128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Website Development</a:t>
            </a:r>
            <a:endParaRPr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4FC4EF-5030-D9CC-8FC3-478641323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/>
              <a:t>Website Development:</a:t>
            </a:r>
          </a:p>
          <a:p>
            <a:r>
              <a:rPr lang="en-US" sz="2400" dirty="0"/>
              <a:t>   - Plan to develop a dedicated website for the school to enhance its digital presence and communication.</a:t>
            </a:r>
          </a:p>
          <a:p>
            <a:r>
              <a:rPr lang="en-US" sz="2400" dirty="0"/>
              <a:t>   - Timeline: The website is targeted for completion and launch by January/February 2025.</a:t>
            </a:r>
          </a:p>
          <a:p>
            <a:r>
              <a:rPr lang="en-US" sz="2400" dirty="0"/>
              <a:t>   - Features: Information portal for students, parents, and teachers, event updates, and a platform for showcasing achievements.</a:t>
            </a:r>
          </a:p>
        </p:txBody>
      </p:sp>
    </p:spTree>
    <p:extLst>
      <p:ext uri="{BB962C8B-B14F-4D97-AF65-F5344CB8AC3E}">
        <p14:creationId xmlns:p14="http://schemas.microsoft.com/office/powerpoint/2010/main" val="38886546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Official Launch Ceremony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dirty="0"/>
              <a:t>Event Highlights:</a:t>
            </a:r>
          </a:p>
          <a:p>
            <a:r>
              <a:rPr dirty="0"/>
              <a:t>   - Invite stakeholders: officials, community leaders, students.</a:t>
            </a:r>
          </a:p>
          <a:p>
            <a:r>
              <a:rPr dirty="0"/>
              <a:t>   - Showcase the digital library in action.</a:t>
            </a:r>
          </a:p>
          <a:p>
            <a:r>
              <a:rPr dirty="0"/>
              <a:t>   - Emphasize its impact on empowering students.</a:t>
            </a:r>
          </a:p>
          <a:p>
            <a:r>
              <a:rPr dirty="0"/>
              <a:t>Outcome:</a:t>
            </a:r>
          </a:p>
          <a:p>
            <a:r>
              <a:rPr dirty="0"/>
              <a:t>   - Inspire support for ongoing sustainability.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Post-Launch Follow-Up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dirty="0"/>
              <a:t>Monitoring and Support:</a:t>
            </a:r>
          </a:p>
          <a:p>
            <a:r>
              <a:rPr dirty="0"/>
              <a:t>   - Feedback mechanism for students and staff.</a:t>
            </a:r>
          </a:p>
          <a:p>
            <a:r>
              <a:rPr dirty="0"/>
              <a:t>   - Regular visits or virtual check-ins.</a:t>
            </a:r>
          </a:p>
          <a:p>
            <a:r>
              <a:rPr dirty="0"/>
              <a:t>Sustainability:</a:t>
            </a:r>
          </a:p>
          <a:p>
            <a:r>
              <a:rPr dirty="0"/>
              <a:t>   - Partner with local NGOs and government bodies.</a:t>
            </a:r>
          </a:p>
          <a:p>
            <a:r>
              <a:rPr dirty="0"/>
              <a:t>   - Ensure resources are updated and operational.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Circuit</Template>
  <TotalTime>229</TotalTime>
  <Words>541</Words>
  <Application>Microsoft Macintosh PowerPoint</Application>
  <PresentationFormat>On-screen Show (4:3)</PresentationFormat>
  <Paragraphs>63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Tw Cen MT</vt:lpstr>
      <vt:lpstr>Wingdings</vt:lpstr>
      <vt:lpstr>Circuit</vt:lpstr>
      <vt:lpstr>Transforming Education: Establishing a Digital Library</vt:lpstr>
      <vt:lpstr>Background and Context</vt:lpstr>
      <vt:lpstr>Needs Assessment</vt:lpstr>
      <vt:lpstr>Digital Library Setup</vt:lpstr>
      <vt:lpstr>Installation and Training</vt:lpstr>
      <vt:lpstr>G-Suite for Education</vt:lpstr>
      <vt:lpstr>Website Development</vt:lpstr>
      <vt:lpstr>Official Launch Ceremony</vt:lpstr>
      <vt:lpstr>Post-Launch Follow-Up</vt:lpstr>
      <vt:lpstr>Timeline and Milestones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bultumacademy@bultumacademy.org</cp:lastModifiedBy>
  <cp:revision>4</cp:revision>
  <dcterms:created xsi:type="dcterms:W3CDTF">2013-01-27T09:14:16Z</dcterms:created>
  <dcterms:modified xsi:type="dcterms:W3CDTF">2024-12-02T20:54:41Z</dcterms:modified>
  <cp:category/>
</cp:coreProperties>
</file>